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image/jp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69" r:id="rId3"/>
    <p:sldId id="258" r:id="rId4"/>
    <p:sldId id="260" r:id="rId5"/>
    <p:sldId id="261" r:id="rId6"/>
    <p:sldId id="262" r:id="rId7"/>
    <p:sldId id="263" r:id="rId8"/>
    <p:sldId id="273" r:id="rId9"/>
    <p:sldId id="272" r:id="rId10"/>
    <p:sldId id="271" r:id="rId11"/>
    <p:sldId id="270" r:id="rId12"/>
    <p:sldId id="268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66A8E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83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08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8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1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0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7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66A8E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705" y="832402"/>
            <a:ext cx="17578692" cy="89327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66A8E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5992" y="3233047"/>
            <a:ext cx="7678420" cy="593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66A8E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28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0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3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56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995" y="-433950"/>
            <a:ext cx="15404873" cy="3315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66A8E4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1090" y="2523445"/>
            <a:ext cx="13726160" cy="654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77A2127-7002-4FDE-AAD9-70A03B28107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10/24/2025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3DA00B-78B3-4C80-9D95-DCB7F28DB504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79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 ?><Relationships xmlns="http://schemas.openxmlformats.org/package/2006/relationships"><Relationship Id="rId3" Target="../media/image13.jp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5.xml" Type="http://schemas.openxmlformats.org/officeDocument/2006/relationships/slideLayout"/><Relationship Id="rId5" Target="../media/image15.jpg" Type="http://schemas.openxmlformats.org/officeDocument/2006/relationships/image"/><Relationship Id="rId4" Target="../media/image14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5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0908AF2-14B2-4A96-BC1A-E83DFC0C4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288000" cy="103244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67818" y="2709667"/>
            <a:ext cx="14913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altLang="ja-JP" sz="4800" b="1" kern="1200" dirty="0" err="1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Дәріс</a:t>
            </a:r>
            <a:r>
              <a:rPr lang="ru-RU" altLang="ja-JP" sz="4800" b="1" kern="1200" dirty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13.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Аумақтық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кешенді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қала</a:t>
            </a:r>
            <a:r>
              <a:rPr lang="ru-RU" altLang="ja-JP" sz="4800" b="1" kern="1200" dirty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құрылысын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бағалау</a:t>
            </a:r>
            <a:r>
              <a:rPr lang="ru-RU" altLang="ja-JP" sz="4800" b="1" kern="1200" dirty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және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қалаларда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құрылысты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орналастыру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нұсқаларын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таңдау</a:t>
            </a:r>
            <a:r>
              <a:rPr lang="ru-RU" altLang="ja-JP" sz="4800" b="1" kern="1200" dirty="0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 </a:t>
            </a:r>
            <a:r>
              <a:rPr lang="ru-RU" altLang="ja-JP" sz="4800" b="1" kern="1200" dirty="0" err="1" smtClean="0">
                <a:solidFill>
                  <a:srgbClr val="002060"/>
                </a:solidFill>
                <a:latin typeface="Times New Roman" pitchFamily="18" charset="0"/>
                <a:ea typeface="游ゴシック" panose="020B0400000000000000" pitchFamily="34" charset="-128"/>
                <a:cs typeface="Times New Roman" pitchFamily="18" charset="0"/>
              </a:rPr>
              <a:t>әдістері</a:t>
            </a:r>
            <a:endParaRPr lang="ru-RU" altLang="ja-JP" sz="4800" b="1" kern="1200" dirty="0" smtClean="0">
              <a:solidFill>
                <a:srgbClr val="002060"/>
              </a:solidFill>
              <a:latin typeface="Times New Roman" pitchFamily="18" charset="0"/>
              <a:ea typeface="游ゴシック" panose="020B0400000000000000" pitchFamily="34" charset="-128"/>
              <a:cs typeface="Times New Roman" pitchFamily="18" charset="0"/>
            </a:endParaRPr>
          </a:p>
          <a:p>
            <a:pPr algn="ctr" rtl="0"/>
            <a:endParaRPr lang="ru-RU" altLang="ja-JP" sz="4800" b="1" kern="1200" dirty="0">
              <a:solidFill>
                <a:srgbClr val="002060"/>
              </a:solidFill>
              <a:latin typeface="Times New Roman" pitchFamily="18" charset="0"/>
              <a:ea typeface="游ゴシック" panose="020B0400000000000000" pitchFamily="34" charset="-128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B5A56C-9667-98DE-6655-3EDBC73A0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31" y="7228116"/>
            <a:ext cx="6345414" cy="2403760"/>
          </a:xfrm>
          <a:prstGeom prst="rect">
            <a:avLst/>
          </a:prstGeom>
        </p:spPr>
      </p:pic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BCE3769-1A62-98D3-BDF3-270C18E6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60" y="1081110"/>
            <a:ext cx="13759544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30250" algn="l"/>
                <a:tab pos="14605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30250" algn="l"/>
                <a:tab pos="14605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800" rt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460500" algn="l"/>
                <a:tab pos="2921000" algn="ctr"/>
              </a:tabLst>
            </a:pPr>
            <a:r>
              <a:rPr lang="kk-KZ" altLang="ru-RU" sz="2800" b="1" kern="12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АБАЙ АТЫНДАҒЫ ҚАЗАҚ ҰЛТТЫҚ ПЕДАГОГИКАЛЫҚ УНИВЕРСИТЕТІ</a:t>
            </a:r>
            <a:endParaRPr lang="ru-RU" altLang="ru-RU" sz="2800" kern="1200" dirty="0">
              <a:solidFill>
                <a:srgbClr val="5B9BD5">
                  <a:lumMod val="50000"/>
                </a:srgbClr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1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"/>
            <a:ext cx="17749621" cy="91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84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23649"/>
            <a:ext cx="18287999" cy="4063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053046" cy="343216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72565" y="4305751"/>
            <a:ext cx="1134300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300" b="1" spc="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sz="6300" b="1" spc="-2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300" b="1" spc="-4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рақмет!!!</a:t>
            </a:r>
            <a:endParaRPr sz="6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45946" y="1336700"/>
              <a:ext cx="15794355" cy="7272655"/>
            </a:xfrm>
            <a:custGeom>
              <a:avLst/>
              <a:gdLst/>
              <a:ahLst/>
              <a:cxnLst/>
              <a:rect l="l" t="t" r="r" b="b"/>
              <a:pathLst>
                <a:path w="15794355" h="7272655">
                  <a:moveTo>
                    <a:pt x="15794119" y="7272112"/>
                  </a:moveTo>
                  <a:lnTo>
                    <a:pt x="0" y="7272112"/>
                  </a:lnTo>
                  <a:lnTo>
                    <a:pt x="0" y="0"/>
                  </a:lnTo>
                  <a:lnTo>
                    <a:pt x="15794119" y="0"/>
                  </a:lnTo>
                  <a:lnTo>
                    <a:pt x="15794119" y="7272112"/>
                  </a:lnTo>
                  <a:close/>
                </a:path>
              </a:pathLst>
            </a:custGeom>
            <a:solidFill>
              <a:srgbClr val="FFFFFF">
                <a:alpha val="8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0448" y="6374961"/>
              <a:ext cx="106745" cy="1067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0448" y="6834786"/>
              <a:ext cx="106745" cy="10674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40358" y="2913575"/>
            <a:ext cx="14935200" cy="5083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208915" algn="just">
              <a:lnSpc>
                <a:spcPct val="118300"/>
              </a:lnSpc>
              <a:spcBef>
                <a:spcPts val="90"/>
              </a:spcBef>
            </a:pP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әлеует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</a:t>
            </a:r>
            <a:r>
              <a:rPr sz="255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экономикалық,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</a:t>
            </a:r>
            <a:r>
              <a:rPr sz="255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2550" spc="-2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sz="2550" spc="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ресурстарының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жиынтығы.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елді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мекендердің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болашағын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айқындау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sz="255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sz="2550" spc="-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sz="2550" spc="-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sz="2550" spc="-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</a:t>
            </a:r>
            <a:endParaRPr sz="25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251460" algn="just">
              <a:lnSpc>
                <a:spcPct val="118300"/>
              </a:lnSpc>
              <a:spcBef>
                <a:spcPts val="5"/>
              </a:spcBef>
            </a:pP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2550" spc="-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әлеуетті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қалалық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салаларында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ескеріледі.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sz="2550" spc="-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sz="2550" spc="-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аймақтық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sz="2550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деңгейдегі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анықталады.</a:t>
            </a:r>
            <a:endParaRPr sz="25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0865" marR="2900680" indent="-357505">
              <a:lnSpc>
                <a:spcPct val="118300"/>
              </a:lnSpc>
            </a:pP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қатар,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рөлін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айқындайтын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қарастырылады: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2550" spc="-2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z="2550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sz="2550" spc="-2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(өнеркәсіп,</a:t>
            </a:r>
            <a:r>
              <a:rPr sz="2550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өндіріс,</a:t>
            </a:r>
            <a:r>
              <a:rPr sz="2550" spc="-2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ғылым,</a:t>
            </a:r>
            <a:r>
              <a:rPr sz="2550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білім,</a:t>
            </a:r>
            <a:r>
              <a:rPr sz="2550" spc="-2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sz="2550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2550" spc="-2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т.б.);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(әкімшілік,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мәдени,</a:t>
            </a:r>
            <a:r>
              <a:rPr sz="2550" spc="-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sz="2550" spc="-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қызметтер).</a:t>
            </a:r>
            <a:endParaRPr sz="25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30530">
              <a:lnSpc>
                <a:spcPct val="118300"/>
              </a:lnSpc>
            </a:pP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</a:t>
            </a:r>
            <a:r>
              <a:rPr sz="2550" spc="2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2550" spc="25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бағытын,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2550" spc="2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 </a:t>
            </a:r>
            <a:r>
              <a:rPr sz="25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функцияларын</a:t>
            </a:r>
            <a:r>
              <a:rPr sz="25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белгілейді.</a:t>
            </a:r>
            <a:endParaRPr sz="25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3586" rIns="0" bIns="0" rtlCol="0">
            <a:spAutoFit/>
          </a:bodyPr>
          <a:lstStyle/>
          <a:p>
            <a:pPr marL="2009775">
              <a:lnSpc>
                <a:spcPct val="100000"/>
              </a:lnSpc>
              <a:spcBef>
                <a:spcPts val="100"/>
              </a:spcBef>
            </a:pPr>
            <a:r>
              <a:rPr sz="8000" spc="-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8000" spc="-3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spc="-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z="8000" spc="-3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spc="-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ӘЛЕУЕТ</a:t>
            </a:r>
            <a:endParaRPr sz="8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38814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67735" y="0"/>
            <a:ext cx="7420264" cy="102869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8593" y="723900"/>
            <a:ext cx="1085024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900" b="1" spc="5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kk-KZ" sz="4900" b="1" spc="58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900" b="1" spc="-16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900" b="1" spc="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ҚҰРМАЙТЫН</a:t>
            </a:r>
            <a:r>
              <a:rPr sz="4900" b="1" spc="-16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900" b="1" spc="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endParaRPr sz="4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260635" y="2781300"/>
            <a:ext cx="13726160" cy="6003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100"/>
              </a:spcBef>
            </a:pP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pc="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құрмайтын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функцияларға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сақтау,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беру,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мәдениет,</a:t>
            </a:r>
            <a:r>
              <a:rPr spc="6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spc="6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spc="6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мекемелерінің</a:t>
            </a:r>
            <a:r>
              <a:rPr spc="6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spc="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spc="6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жатады.</a:t>
            </a:r>
            <a:r>
              <a:rPr spc="6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spc="6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</a:t>
            </a:r>
            <a:r>
              <a:rPr spc="6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spc="6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тіршілігін</a:t>
            </a:r>
            <a:r>
              <a:rPr spc="6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қолдап, </a:t>
            </a:r>
            <a:r>
              <a:rPr spc="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тұрғындардың</a:t>
            </a:r>
            <a:r>
              <a:rPr spc="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</a:t>
            </a:r>
            <a:r>
              <a:rPr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spc="1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сұраныстарын</a:t>
            </a:r>
            <a:r>
              <a:rPr spc="1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қанағаттандыруға </a:t>
            </a:r>
            <a:r>
              <a:rPr spc="3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spc="3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pc="3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4900"/>
              </a:lnSpc>
            </a:pP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құраушы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құрмайтын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функцияларға</a:t>
            </a:r>
            <a:r>
              <a:rPr spc="3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spc="3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шартты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сипатқа</a:t>
            </a:r>
            <a:r>
              <a:rPr spc="4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ие,</a:t>
            </a:r>
            <a:r>
              <a:rPr spc="4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spc="4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spc="4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өнеркәсіптік</a:t>
            </a:r>
            <a:r>
              <a:rPr spc="4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</a:t>
            </a:r>
            <a:r>
              <a:rPr spc="4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spc="4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қалаға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spc="4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міндетін</a:t>
            </a:r>
            <a:r>
              <a:rPr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атқара</a:t>
            </a:r>
            <a:r>
              <a:rPr spc="4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алады.</a:t>
            </a:r>
            <a:r>
              <a:rPr spc="4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Мысалы,</a:t>
            </a:r>
            <a:r>
              <a:rPr spc="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spc="40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зауыттары, </a:t>
            </a:r>
            <a:r>
              <a:rPr spc="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тамақтандыру</a:t>
            </a:r>
            <a:r>
              <a:rPr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кәсіпорындары</a:t>
            </a:r>
            <a:r>
              <a:rPr spc="2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spc="20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өндірістік</a:t>
            </a:r>
            <a:r>
              <a:rPr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салаға</a:t>
            </a:r>
            <a:r>
              <a:rPr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да,</a:t>
            </a:r>
            <a:r>
              <a:rPr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spc="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pc="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pc="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spc="4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spc="4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өтейді.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728" y="274990"/>
            <a:ext cx="17991276" cy="97345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606" y="1746574"/>
            <a:ext cx="15755619" cy="6102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6563" algn="just">
              <a:lnSpc>
                <a:spcPct val="115100"/>
              </a:lnSpc>
              <a:spcBef>
                <a:spcPts val="95"/>
              </a:spcBef>
            </a:pPr>
            <a:r>
              <a:rPr sz="3150" spc="-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</a:t>
            </a:r>
            <a:r>
              <a:rPr sz="3150" spc="-1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қоныстану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sz="3150" spc="-1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</a:t>
            </a:r>
            <a:r>
              <a:rPr sz="3150" spc="-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элементтерінің</a:t>
            </a:r>
            <a:r>
              <a:rPr sz="3150" spc="4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өзгергіштігі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белгісіздігі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sz="3150" spc="49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 </a:t>
            </a:r>
            <a:r>
              <a:rPr sz="3150" spc="-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асырылады.</a:t>
            </a:r>
            <a:r>
              <a:rPr sz="3150" spc="-18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sz="3150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құрылымның</a:t>
            </a:r>
            <a:r>
              <a:rPr sz="3150" spc="-1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элементтері</a:t>
            </a:r>
            <a:r>
              <a:rPr sz="3150" spc="-1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sz="3150" spc="-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</a:t>
            </a:r>
            <a:r>
              <a:rPr sz="3150" spc="-1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нұсқаларына</a:t>
            </a:r>
            <a:r>
              <a:rPr sz="3150" spc="-1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sz="3150" spc="-1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келуі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sz="3150" spc="3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отырып,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ауданның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қаланың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sz="3150" spc="3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sz="3150" spc="3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 </a:t>
            </a:r>
            <a:r>
              <a:rPr sz="31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sz="3150" spc="-2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қажет.</a:t>
            </a:r>
            <a:endParaRPr sz="3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436563">
              <a:lnSpc>
                <a:spcPct val="100000"/>
              </a:lnSpc>
              <a:spcBef>
                <a:spcPts val="545"/>
              </a:spcBef>
            </a:pPr>
            <a:endParaRPr sz="3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indent="436563" algn="just">
              <a:lnSpc>
                <a:spcPct val="115100"/>
              </a:lnSpc>
            </a:pP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нұсқалар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sz="3150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енгізіліп,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3150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құрылысын</a:t>
            </a:r>
            <a:r>
              <a:rPr sz="3150" spc="-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жобалаудағы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sz="3150" spc="3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мерзімді</a:t>
            </a:r>
            <a:r>
              <a:rPr sz="3150"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болжамдардың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құрайды.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sz="3150" spc="3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жобада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sz="3150" spc="3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spc="-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салыстырылып,</a:t>
            </a:r>
            <a:r>
              <a:rPr sz="315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sz="315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оңтайлысы</a:t>
            </a:r>
            <a:r>
              <a:rPr sz="315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таңдалады.</a:t>
            </a:r>
            <a:r>
              <a:rPr sz="315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sz="315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инвестициялық</a:t>
            </a:r>
            <a:r>
              <a:rPr sz="315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315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шығындарының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үнемділігімен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қатар,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құрылысы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3150" spc="114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санитарлық- </a:t>
            </a:r>
            <a:r>
              <a:rPr sz="31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гигиеналық</a:t>
            </a:r>
            <a:r>
              <a:rPr sz="3150" spc="-2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sz="3150" spc="-2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артықшылықтарға</a:t>
            </a:r>
            <a:r>
              <a:rPr sz="3150" spc="-2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sz="3150" spc="-2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sz="3150" spc="-2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15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тиіс.</a:t>
            </a:r>
            <a:endParaRPr sz="31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9509" y="0"/>
            <a:ext cx="3038460" cy="31432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43597"/>
            <a:ext cx="3038474" cy="31432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2518" y="10231544"/>
            <a:ext cx="5866443" cy="554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139307"/>
            <a:ext cx="17879898" cy="2015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8493" y="5804677"/>
            <a:ext cx="8761406" cy="200293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18493" y="3470047"/>
            <a:ext cx="8761406" cy="200293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2753" y="10242175"/>
            <a:ext cx="501650" cy="0"/>
          </a:xfrm>
          <a:custGeom>
            <a:avLst/>
            <a:gdLst/>
            <a:ahLst/>
            <a:cxnLst/>
            <a:rect l="l" t="t" r="r" b="b"/>
            <a:pathLst>
              <a:path w="501650">
                <a:moveTo>
                  <a:pt x="0" y="0"/>
                </a:moveTo>
                <a:lnTo>
                  <a:pt x="501623" y="0"/>
                </a:lnTo>
              </a:path>
            </a:pathLst>
          </a:custGeom>
          <a:ln w="42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57290"/>
            <a:ext cx="8799830" cy="2016125"/>
          </a:xfrm>
          <a:custGeom>
            <a:avLst/>
            <a:gdLst/>
            <a:ahLst/>
            <a:cxnLst/>
            <a:rect l="l" t="t" r="r" b="b"/>
            <a:pathLst>
              <a:path w="8799830" h="2016125">
                <a:moveTo>
                  <a:pt x="8799664" y="2015692"/>
                </a:moveTo>
                <a:lnTo>
                  <a:pt x="0" y="2015692"/>
                </a:lnTo>
                <a:lnTo>
                  <a:pt x="0" y="0"/>
                </a:lnTo>
                <a:lnTo>
                  <a:pt x="8799664" y="0"/>
                </a:lnTo>
                <a:lnTo>
                  <a:pt x="8799664" y="2015692"/>
                </a:lnTo>
                <a:close/>
              </a:path>
            </a:pathLst>
          </a:custGeom>
          <a:solidFill>
            <a:srgbClr val="3D77AA"/>
          </a:solidFill>
        </p:spPr>
        <p:txBody>
          <a:bodyPr wrap="square" lIns="0" tIns="0" rIns="0" bIns="0" rtlCol="0"/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456" y="4012654"/>
            <a:ext cx="6729095" cy="4616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3701415" algn="l"/>
                <a:tab pos="5869305" algn="l"/>
              </a:tabLst>
            </a:pPr>
            <a:r>
              <a:rPr sz="2850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царжыландырудан</a:t>
            </a:r>
            <a:r>
              <a:rPr sz="2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50" spc="100" dirty="0">
                <a:solidFill>
                  <a:srgbClr val="E4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жергіпікті</a:t>
            </a:r>
            <a:r>
              <a:rPr sz="2850" dirty="0">
                <a:solidFill>
                  <a:srgbClr val="E4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50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жане</a:t>
            </a:r>
            <a:endParaRPr sz="28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80422" y="4012654"/>
            <a:ext cx="1092200" cy="90805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R="5080" indent="245110">
              <a:lnSpc>
                <a:spcPct val="102800"/>
              </a:lnSpc>
              <a:spcBef>
                <a:spcPts val="15"/>
              </a:spcBef>
            </a:pPr>
            <a:r>
              <a:rPr sz="2850" spc="80" dirty="0">
                <a:solidFill>
                  <a:srgbClr val="6D95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sz="2850" spc="60" dirty="0">
                <a:solidFill>
                  <a:srgbClr val="497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цорыи</a:t>
            </a:r>
            <a:endParaRPr sz="28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456" y="4459168"/>
            <a:ext cx="6644640" cy="8972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3395"/>
              </a:lnSpc>
              <a:spcBef>
                <a:spcPts val="110"/>
              </a:spcBef>
              <a:tabLst>
                <a:tab pos="2943225" algn="l"/>
                <a:tab pos="4718050" algn="l"/>
                <a:tab pos="6231255" algn="l"/>
              </a:tabLst>
            </a:pPr>
            <a:r>
              <a:rPr sz="2850" spc="1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инвестицияпар</a:t>
            </a:r>
            <a:r>
              <a:rPr sz="2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50" spc="-10" dirty="0">
                <a:solidFill>
                  <a:srgbClr val="5470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есебіиен</a:t>
            </a:r>
            <a:r>
              <a:rPr sz="2850" dirty="0">
                <a:solidFill>
                  <a:srgbClr val="5470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50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тургын</a:t>
            </a:r>
            <a:r>
              <a:rPr sz="28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50" spc="125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</a:t>
            </a:r>
            <a:endParaRPr sz="28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">
              <a:lnSpc>
                <a:spcPts val="3454"/>
              </a:lnSpc>
            </a:pPr>
            <a:r>
              <a:rPr sz="2900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жацартуга</a:t>
            </a:r>
            <a:r>
              <a:rPr sz="2900" spc="-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900" spc="110" dirty="0">
                <a:solidFill>
                  <a:srgbClr val="FDFD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кешу.</a:t>
            </a:r>
            <a:endParaRPr sz="2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0" y="269142"/>
            <a:ext cx="18288000" cy="305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95"/>
              </a:spcBef>
            </a:pPr>
            <a:r>
              <a:rPr lang="kk-KZ" sz="2800" spc="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sz="2800" spc="2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АЛАНЫЦ</a:t>
            </a:r>
            <a:r>
              <a:rPr sz="2800" spc="27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sz="2800" spc="3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sz="2800" spc="3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ЦVРЫЛЫМЫ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 algn="just">
              <a:lnSpc>
                <a:spcPct val="100000"/>
              </a:lnSpc>
              <a:spcBef>
                <a:spcPts val="229"/>
              </a:spcBef>
              <a:tabLst>
                <a:tab pos="2562860" algn="l"/>
                <a:tab pos="5895975" algn="l"/>
                <a:tab pos="7444740" algn="l"/>
                <a:tab pos="9464040" algn="l"/>
                <a:tab pos="10921365" algn="l"/>
                <a:tab pos="12891770" algn="l"/>
                <a:tab pos="13320394" algn="l"/>
                <a:tab pos="15405100" algn="l"/>
                <a:tab pos="16859250" algn="l"/>
              </a:tabLst>
            </a:pP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Цалаларды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жоспарлаудыц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цазіргі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замангы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мацсаты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олардыц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жумыс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ct val="100000"/>
              </a:lnSpc>
              <a:spcBef>
                <a:spcPts val="175"/>
              </a:spcBef>
              <a:tabLst>
                <a:tab pos="4124325" algn="l"/>
              </a:tabLst>
            </a:pP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істеуін</a:t>
            </a:r>
            <a:r>
              <a:rPr sz="2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цамтамасыз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ету</a:t>
            </a:r>
            <a:r>
              <a:rPr sz="2800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жане</a:t>
            </a:r>
            <a:r>
              <a:rPr sz="2800" spc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тургындар</a:t>
            </a:r>
            <a:r>
              <a:rPr sz="2800" spc="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7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ушін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цолайлы</a:t>
            </a:r>
            <a:r>
              <a:rPr sz="2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жагдай</a:t>
            </a:r>
            <a:r>
              <a:rPr sz="2800" spc="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жасау.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45235" indent="711200">
              <a:lnSpc>
                <a:spcPts val="4720"/>
              </a:lnSpc>
              <a:spcBef>
                <a:spcPts val="2090"/>
              </a:spcBef>
            </a:pPr>
            <a:r>
              <a:rPr sz="2800" spc="1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Цазацстандагы</a:t>
            </a:r>
            <a:r>
              <a:rPr sz="2800" spc="3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цазіргі</a:t>
            </a:r>
            <a:r>
              <a:rPr sz="2800" spc="18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6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цаяаяыц</a:t>
            </a:r>
            <a:r>
              <a:rPr sz="2800" spc="1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</a:t>
            </a:r>
            <a:r>
              <a:rPr sz="2800" spc="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урдісі</a:t>
            </a:r>
            <a:r>
              <a:rPr sz="2800" spc="1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sz="2800" spc="1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ерекшеяіктермен </a:t>
            </a:r>
            <a:r>
              <a:rPr sz="2800" spc="13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сипаттаяады: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1200">
              <a:lnSpc>
                <a:spcPct val="100000"/>
              </a:lnSpc>
              <a:spcBef>
                <a:spcPts val="3140"/>
              </a:spcBef>
              <a:tabLst>
                <a:tab pos="3204845" algn="l"/>
                <a:tab pos="4690745" algn="l"/>
              </a:tabLst>
            </a:pPr>
            <a:r>
              <a:rPr sz="2800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Инввстициялор</a:t>
            </a:r>
            <a:r>
              <a:rPr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i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жуйесі:</a:t>
            </a:r>
            <a:r>
              <a:rPr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орталыцтаидырылгаи</a:t>
            </a:r>
            <a:endParaRPr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0" y="5791919"/>
            <a:ext cx="8799830" cy="1643014"/>
          </a:xfrm>
          <a:prstGeom prst="rect">
            <a:avLst/>
          </a:prstGeom>
          <a:solidFill>
            <a:srgbClr val="1877BF"/>
          </a:solidFill>
        </p:spPr>
        <p:txBody>
          <a:bodyPr vert="horz" wrap="square" lIns="0" tIns="306705" rIns="0" bIns="0" rtlCol="0">
            <a:spAutoFit/>
          </a:bodyPr>
          <a:lstStyle/>
          <a:p>
            <a:pPr marL="288290" marR="446405" algn="just">
              <a:lnSpc>
                <a:spcPct val="113599"/>
              </a:lnSpc>
              <a:spcBef>
                <a:spcPts val="2415"/>
              </a:spcBef>
            </a:pPr>
            <a:r>
              <a:rPr sz="250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</a:t>
            </a:r>
            <a:r>
              <a:rPr sz="25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5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о|зталыцтаgын</a:t>
            </a:r>
            <a:r>
              <a:rPr sz="2500" i="1" spc="3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5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жацгы|зту.</a:t>
            </a:r>
            <a:r>
              <a:rPr sz="2500" i="1" spc="1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саиасыз</a:t>
            </a:r>
            <a:r>
              <a:rPr sz="2500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500" spc="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жане </a:t>
            </a:r>
            <a:r>
              <a:rPr sz="2550" spc="7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тозыгы</a:t>
            </a:r>
            <a:r>
              <a:rPr sz="2550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я‹еті‹ен</a:t>
            </a:r>
            <a:r>
              <a:rPr sz="2550" spc="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уилерді</a:t>
            </a:r>
            <a:r>
              <a:rPr sz="255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и‹ендеу</a:t>
            </a:r>
            <a:r>
              <a:rPr sz="2550" spc="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sz="2550" spc="-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і\аита</a:t>
            </a:r>
            <a:r>
              <a:rPr sz="2550" spc="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itypy </a:t>
            </a:r>
            <a:r>
              <a:rPr sz="2550" spc="-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басыти</a:t>
            </a:r>
            <a:r>
              <a:rPr sz="2550" spc="-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6arытка</a:t>
            </a:r>
            <a:r>
              <a:rPr sz="2550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50" spc="-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аиналды.</a:t>
            </a:r>
            <a:endParaRPr sz="2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9" y="190500"/>
            <a:ext cx="17982451" cy="98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3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8215406" cy="100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51"/>
            <a:ext cx="18288000" cy="102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334</Words>
  <Application>Microsoft Office PowerPoint</Application>
  <PresentationFormat>Произвольный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游ゴシック</vt:lpstr>
      <vt:lpstr>Arial</vt:lpstr>
      <vt:lpstr>Calibri</vt:lpstr>
      <vt:lpstr>Calibri Light</vt:lpstr>
      <vt:lpstr>Lucida Sans Unicode</vt:lpstr>
      <vt:lpstr>Microsoft Sans Serif</vt:lpstr>
      <vt:lpstr>Times New Roman</vt:lpstr>
      <vt:lpstr>Office Theme</vt:lpstr>
      <vt:lpstr>1_Office Theme</vt:lpstr>
      <vt:lpstr>Презентация PowerPoint</vt:lpstr>
      <vt:lpstr>ҚАЛА ҚҰРАУШЫ ӘЛЕУЕТ</vt:lpstr>
      <vt:lpstr>ҚАЛА  ҚҰРМАЙТЫН ФУНКЦИЯЛАР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рақмет!!!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Дәріс 13. Аумақтық кешенді қала құрылысын бағалау және қалаларда құрылысты орналастыру нұсқаларын таңдау әдістері.pdf.pdf</dc:title>
  <dc:creator>Шугыла Рысдаулет</dc:creator>
  <cp:keywords>DAG0ox8HhK0,BAFNjVZy6UQ,0</cp:keywords>
  <cp:lastModifiedBy>erlan</cp:lastModifiedBy>
  <cp:revision>6</cp:revision>
  <dcterms:created xsi:type="dcterms:W3CDTF">2025-10-24T05:56:02Z</dcterms:created>
  <dcterms:modified xsi:type="dcterms:W3CDTF">2025-10-24T15:42:11Z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2025-10-03T00:00:00Z</vt:filetime>
  </property>
  <property fmtid="{D5CDD505-2E9C-101B-9397-08002B2CF9AE}" name="Creator" pid="3">
    <vt:lpwstr>Canva</vt:lpwstr>
  </property>
  <property fmtid="{D5CDD505-2E9C-101B-9397-08002B2CF9AE}" name="LastSaved" pid="4">
    <vt:filetime>2025-10-24T00:00:00Z</vt:filetime>
  </property>
  <property fmtid="{D5CDD505-2E9C-101B-9397-08002B2CF9AE}" name="NXPowerLiteLastOptimized" pid="5">
    <vt:lpwstr>1981519</vt:lpwstr>
  </property>
  <property fmtid="{D5CDD505-2E9C-101B-9397-08002B2CF9AE}" name="NXPowerLiteSettings" pid="6">
    <vt:lpwstr>F7000400038000</vt:lpwstr>
  </property>
  <property fmtid="{D5CDD505-2E9C-101B-9397-08002B2CF9AE}" name="NXPowerLiteVersion" pid="7">
    <vt:lpwstr>S10.9.4</vt:lpwstr>
  </property>
  <property fmtid="{D5CDD505-2E9C-101B-9397-08002B2CF9AE}" name="Producer" pid="8">
    <vt:lpwstr>iLovePDF</vt:lpwstr>
  </property>
</Properties>
</file>